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906"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395FCB0-DA39-4553-B9DA-32E677914B9A}" type="datetimeFigureOut">
              <a:rPr lang="en-IN" smtClean="0"/>
              <a:t>05-12-2023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1252040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2541585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283321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8975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3165832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395FCB0-DA39-4553-B9DA-32E677914B9A}" type="datetimeFigureOut">
              <a:rPr lang="en-IN" smtClean="0"/>
              <a:t>05-12-2023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2277805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395FCB0-DA39-4553-B9DA-32E677914B9A}" type="datetimeFigureOut">
              <a:rPr lang="en-IN" smtClean="0"/>
              <a:t>05-12-2023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4178596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5FCB0-DA39-4553-B9DA-32E677914B9A}" type="datetimeFigureOut">
              <a:rPr lang="en-IN" smtClean="0"/>
              <a:t>05-12-2023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3914205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5FCB0-DA39-4553-B9DA-32E677914B9A}" type="datetimeFigureOut">
              <a:rPr lang="en-IN" smtClean="0"/>
              <a:t>05-12-2023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145748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95FCB0-DA39-4553-B9DA-32E677914B9A}" type="datetimeFigureOut">
              <a:rPr lang="en-IN" smtClean="0"/>
              <a:t>05-12-2023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110175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95FCB0-DA39-4553-B9DA-32E677914B9A}" type="datetimeFigureOut">
              <a:rPr lang="en-IN" smtClean="0"/>
              <a:t>05-12-2023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864096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1820510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95FCB0-DA39-4553-B9DA-32E677914B9A}" type="datetimeFigureOut">
              <a:rPr lang="en-IN" smtClean="0"/>
              <a:t>05-12-2023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1595010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395FCB0-DA39-4553-B9DA-32E677914B9A}" type="datetimeFigureOut">
              <a:rPr lang="en-IN" smtClean="0"/>
              <a:t>05-12-2023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4241843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95FCB0-DA39-4553-B9DA-32E677914B9A}" type="datetimeFigureOut">
              <a:rPr lang="en-IN" smtClean="0"/>
              <a:t>05-12-2023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3153528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614321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95FCB0-DA39-4553-B9DA-32E677914B9A}" type="datetimeFigureOut">
              <a:rPr lang="en-IN" smtClean="0"/>
              <a:t>05-12-2023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2F75F43-1ED3-4EB6-8AC5-34A5F93605D0}" type="slidenum">
              <a:rPr lang="en-IN" smtClean="0"/>
              <a:t>‹#›</a:t>
            </a:fld>
            <a:endParaRPr lang="en-IN"/>
          </a:p>
        </p:txBody>
      </p:sp>
    </p:spTree>
    <p:extLst>
      <p:ext uri="{BB962C8B-B14F-4D97-AF65-F5344CB8AC3E}">
        <p14:creationId xmlns:p14="http://schemas.microsoft.com/office/powerpoint/2010/main" val="395770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395FCB0-DA39-4553-B9DA-32E677914B9A}" type="datetimeFigureOut">
              <a:rPr lang="en-IN" smtClean="0"/>
              <a:t>05-12-2023</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2F75F43-1ED3-4EB6-8AC5-34A5F93605D0}" type="slidenum">
              <a:rPr lang="en-IN" smtClean="0"/>
              <a:t>‹#›</a:t>
            </a:fld>
            <a:endParaRPr lang="en-IN"/>
          </a:p>
        </p:txBody>
      </p:sp>
    </p:spTree>
    <p:extLst>
      <p:ext uri="{BB962C8B-B14F-4D97-AF65-F5344CB8AC3E}">
        <p14:creationId xmlns:p14="http://schemas.microsoft.com/office/powerpoint/2010/main" val="181943881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 Programming – </a:t>
            </a:r>
            <a:r>
              <a:rPr lang="en-US" dirty="0" err="1" smtClean="0"/>
              <a:t>USArrests</a:t>
            </a:r>
            <a:r>
              <a:rPr lang="en-US" dirty="0" smtClean="0"/>
              <a:t> </a:t>
            </a:r>
            <a:endParaRPr lang="en-IN" dirty="0"/>
          </a:p>
        </p:txBody>
      </p:sp>
      <p:sp>
        <p:nvSpPr>
          <p:cNvPr id="3" name="Subtitle 2"/>
          <p:cNvSpPr>
            <a:spLocks noGrp="1"/>
          </p:cNvSpPr>
          <p:nvPr>
            <p:ph type="subTitle" idx="1"/>
          </p:nvPr>
        </p:nvSpPr>
        <p:spPr/>
        <p:txBody>
          <a:bodyPr/>
          <a:lstStyle/>
          <a:p>
            <a:r>
              <a:rPr lang="en-US" dirty="0" smtClean="0"/>
              <a:t>-Rishiraj Patel 20220701047</a:t>
            </a:r>
            <a:endParaRPr lang="en-IN" dirty="0"/>
          </a:p>
        </p:txBody>
      </p:sp>
    </p:spTree>
    <p:extLst>
      <p:ext uri="{BB962C8B-B14F-4D97-AF65-F5344CB8AC3E}">
        <p14:creationId xmlns:p14="http://schemas.microsoft.com/office/powerpoint/2010/main" val="1164140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9623" y="729205"/>
            <a:ext cx="10353762" cy="4946249"/>
          </a:xfrm>
        </p:spPr>
        <p:txBody>
          <a:bodyPr/>
          <a:lstStyle/>
          <a:p>
            <a:r>
              <a:rPr lang="en-IN" dirty="0">
                <a:effectLst/>
              </a:rPr>
              <a:t>Input: print(</a:t>
            </a:r>
            <a:r>
              <a:rPr lang="en-IN" dirty="0" err="1">
                <a:effectLst/>
              </a:rPr>
              <a:t>USArrests</a:t>
            </a:r>
            <a:r>
              <a:rPr lang="en-IN" dirty="0" smtClean="0">
                <a:effectLst/>
              </a:rPr>
              <a:t>)</a:t>
            </a:r>
          </a:p>
          <a:p>
            <a:endParaRPr lang="en-US" dirty="0">
              <a:effectLst/>
            </a:endParaRPr>
          </a:p>
          <a:p>
            <a:endParaRPr lang="en-US" dirty="0" smtClean="0">
              <a:effectLst/>
            </a:endParaRPr>
          </a:p>
          <a:p>
            <a:r>
              <a:rPr lang="en-US" dirty="0" smtClean="0">
                <a:effectLst/>
              </a:rPr>
              <a:t>Output </a:t>
            </a:r>
          </a:p>
          <a:p>
            <a:endParaRPr lang="en-IN" dirty="0">
              <a:effectLst/>
            </a:endParaRPr>
          </a:p>
          <a:p>
            <a:endParaRPr lang="en-IN" dirty="0"/>
          </a:p>
        </p:txBody>
      </p:sp>
      <p:pic>
        <p:nvPicPr>
          <p:cNvPr id="4" name="Picture 3"/>
          <p:cNvPicPr/>
          <p:nvPr/>
        </p:nvPicPr>
        <p:blipFill rotWithShape="1">
          <a:blip r:embed="rId2"/>
          <a:srcRect l="1519" t="13171" r="49859" b="76102"/>
          <a:stretch/>
        </p:blipFill>
        <p:spPr bwMode="auto">
          <a:xfrm>
            <a:off x="1116012" y="1299556"/>
            <a:ext cx="4473575" cy="55499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955" t="25174" r="48855" b="5862"/>
          <a:stretch/>
        </p:blipFill>
        <p:spPr bwMode="auto">
          <a:xfrm>
            <a:off x="1116012" y="2424897"/>
            <a:ext cx="4310380" cy="3277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247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729205"/>
            <a:ext cx="10353762" cy="5061995"/>
          </a:xfrm>
        </p:spPr>
        <p:txBody>
          <a:bodyPr/>
          <a:lstStyle/>
          <a:p>
            <a:r>
              <a:rPr lang="en-IN" dirty="0">
                <a:effectLst/>
              </a:rPr>
              <a:t>Input: </a:t>
            </a:r>
            <a:r>
              <a:rPr lang="en-IN" dirty="0" err="1">
                <a:effectLst/>
              </a:rPr>
              <a:t>rownames</a:t>
            </a:r>
            <a:r>
              <a:rPr lang="en-IN" dirty="0">
                <a:effectLst/>
              </a:rPr>
              <a:t>(</a:t>
            </a:r>
            <a:r>
              <a:rPr lang="en-IN" dirty="0" err="1">
                <a:effectLst/>
              </a:rPr>
              <a:t>USArrests</a:t>
            </a:r>
            <a:r>
              <a:rPr lang="en-IN" dirty="0" smtClean="0">
                <a:effectLst/>
              </a:rPr>
              <a:t>)</a:t>
            </a:r>
          </a:p>
          <a:p>
            <a:endParaRPr lang="en-US" dirty="0">
              <a:effectLst/>
            </a:endParaRPr>
          </a:p>
          <a:p>
            <a:endParaRPr lang="en-US" dirty="0" smtClean="0">
              <a:effectLst/>
            </a:endParaRPr>
          </a:p>
          <a:p>
            <a:endParaRPr lang="en-US" dirty="0">
              <a:effectLst/>
            </a:endParaRPr>
          </a:p>
          <a:p>
            <a:r>
              <a:rPr lang="en-US" dirty="0" smtClean="0">
                <a:effectLst/>
              </a:rPr>
              <a:t>Output:</a:t>
            </a:r>
          </a:p>
          <a:p>
            <a:endParaRPr lang="en-US" dirty="0" smtClean="0">
              <a:effectLst/>
            </a:endParaRPr>
          </a:p>
          <a:p>
            <a:endParaRPr lang="en-IN" dirty="0">
              <a:effectLst/>
            </a:endParaRPr>
          </a:p>
          <a:p>
            <a:endParaRPr lang="en-IN" dirty="0"/>
          </a:p>
        </p:txBody>
      </p:sp>
      <p:pic>
        <p:nvPicPr>
          <p:cNvPr id="4" name="Picture 3"/>
          <p:cNvPicPr/>
          <p:nvPr/>
        </p:nvPicPr>
        <p:blipFill rotWithShape="1">
          <a:blip r:embed="rId2"/>
          <a:srcRect l="1140" t="12832" r="55177" b="74001"/>
          <a:stretch/>
        </p:blipFill>
        <p:spPr bwMode="auto">
          <a:xfrm>
            <a:off x="913795" y="1253322"/>
            <a:ext cx="5733415" cy="97155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1132" t="71513" r="50803" b="5766"/>
          <a:stretch/>
        </p:blipFill>
        <p:spPr bwMode="auto">
          <a:xfrm>
            <a:off x="913795" y="3110327"/>
            <a:ext cx="4802505" cy="1262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58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775505"/>
            <a:ext cx="10353762" cy="5015696"/>
          </a:xfrm>
        </p:spPr>
        <p:txBody>
          <a:bodyPr/>
          <a:lstStyle/>
          <a:p>
            <a:r>
              <a:rPr lang="en-IN" dirty="0">
                <a:effectLst/>
              </a:rPr>
              <a:t>Input: </a:t>
            </a:r>
            <a:r>
              <a:rPr lang="en-IN" dirty="0" err="1">
                <a:effectLst/>
              </a:rPr>
              <a:t>ncol</a:t>
            </a:r>
            <a:r>
              <a:rPr lang="en-IN" dirty="0">
                <a:effectLst/>
              </a:rPr>
              <a:t>(</a:t>
            </a:r>
            <a:r>
              <a:rPr lang="en-IN" dirty="0" err="1">
                <a:effectLst/>
              </a:rPr>
              <a:t>USArrests</a:t>
            </a:r>
            <a:r>
              <a:rPr lang="en-IN" dirty="0" smtClean="0">
                <a:effectLst/>
              </a:rPr>
              <a:t>)</a:t>
            </a:r>
          </a:p>
          <a:p>
            <a:endParaRPr lang="en-US" dirty="0">
              <a:effectLst/>
            </a:endParaRPr>
          </a:p>
          <a:p>
            <a:endParaRPr lang="en-US" dirty="0" smtClean="0">
              <a:effectLst/>
            </a:endParaRPr>
          </a:p>
          <a:p>
            <a:endParaRPr lang="en-US" dirty="0">
              <a:effectLst/>
            </a:endParaRPr>
          </a:p>
          <a:p>
            <a:r>
              <a:rPr lang="en-US" dirty="0" smtClean="0">
                <a:effectLst/>
              </a:rPr>
              <a:t>Output:</a:t>
            </a:r>
          </a:p>
          <a:p>
            <a:endParaRPr lang="en-IN" dirty="0">
              <a:effectLst/>
            </a:endParaRPr>
          </a:p>
          <a:p>
            <a:endParaRPr lang="en-IN" dirty="0"/>
          </a:p>
        </p:txBody>
      </p:sp>
      <p:pic>
        <p:nvPicPr>
          <p:cNvPr id="4" name="Picture 3"/>
          <p:cNvPicPr/>
          <p:nvPr/>
        </p:nvPicPr>
        <p:blipFill rotWithShape="1">
          <a:blip r:embed="rId2"/>
          <a:srcRect l="1139" t="12496" r="51949" b="76632"/>
          <a:stretch/>
        </p:blipFill>
        <p:spPr bwMode="auto">
          <a:xfrm>
            <a:off x="913795" y="1371118"/>
            <a:ext cx="7598410" cy="9906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951" t="88145" r="49668" b="5446"/>
          <a:stretch/>
        </p:blipFill>
        <p:spPr bwMode="auto">
          <a:xfrm>
            <a:off x="913795" y="3283353"/>
            <a:ext cx="9095740" cy="6635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666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856527"/>
            <a:ext cx="10353762" cy="4934673"/>
          </a:xfrm>
        </p:spPr>
        <p:txBody>
          <a:bodyPr/>
          <a:lstStyle/>
          <a:p>
            <a:r>
              <a:rPr lang="en-IN" dirty="0">
                <a:effectLst/>
              </a:rPr>
              <a:t>Input: dim(</a:t>
            </a:r>
            <a:r>
              <a:rPr lang="en-IN" dirty="0" err="1">
                <a:effectLst/>
              </a:rPr>
              <a:t>USArrests</a:t>
            </a:r>
            <a:r>
              <a:rPr lang="en-IN" dirty="0">
                <a:effectLst/>
              </a:rPr>
              <a:t>)  </a:t>
            </a:r>
            <a:endParaRPr lang="en-IN" dirty="0" smtClean="0">
              <a:effectLst/>
            </a:endParaRPr>
          </a:p>
          <a:p>
            <a:endParaRPr lang="en-US" dirty="0">
              <a:effectLst/>
            </a:endParaRPr>
          </a:p>
          <a:p>
            <a:endParaRPr lang="en-US" dirty="0" smtClean="0">
              <a:effectLst/>
            </a:endParaRPr>
          </a:p>
          <a:p>
            <a:r>
              <a:rPr lang="en-US" dirty="0" smtClean="0">
                <a:effectLst/>
              </a:rPr>
              <a:t>Output:</a:t>
            </a:r>
          </a:p>
          <a:p>
            <a:endParaRPr lang="en-US" dirty="0">
              <a:effectLst/>
            </a:endParaRPr>
          </a:p>
          <a:p>
            <a:endParaRPr lang="en-US" dirty="0" smtClean="0">
              <a:effectLst/>
            </a:endParaRPr>
          </a:p>
          <a:p>
            <a:r>
              <a:rPr lang="en-IN" dirty="0">
                <a:effectLst/>
              </a:rPr>
              <a:t>Input: </a:t>
            </a:r>
            <a:r>
              <a:rPr lang="en-IN" dirty="0" err="1">
                <a:effectLst/>
              </a:rPr>
              <a:t>nrow</a:t>
            </a:r>
            <a:r>
              <a:rPr lang="en-IN" dirty="0">
                <a:effectLst/>
              </a:rPr>
              <a:t>(</a:t>
            </a:r>
            <a:r>
              <a:rPr lang="en-IN" dirty="0" err="1">
                <a:effectLst/>
              </a:rPr>
              <a:t>USArrests</a:t>
            </a:r>
            <a:r>
              <a:rPr lang="en-IN" dirty="0" smtClean="0">
                <a:effectLst/>
              </a:rPr>
              <a:t>)</a:t>
            </a:r>
          </a:p>
          <a:p>
            <a:endParaRPr lang="en-US" dirty="0">
              <a:effectLst/>
            </a:endParaRPr>
          </a:p>
          <a:p>
            <a:endParaRPr lang="en-US" dirty="0" smtClean="0">
              <a:effectLst/>
            </a:endParaRPr>
          </a:p>
          <a:p>
            <a:r>
              <a:rPr lang="en-US" dirty="0" smtClean="0">
                <a:effectLst/>
              </a:rPr>
              <a:t>Output:</a:t>
            </a:r>
          </a:p>
          <a:p>
            <a:endParaRPr lang="en-IN" dirty="0" smtClean="0">
              <a:effectLst/>
            </a:endParaRPr>
          </a:p>
          <a:p>
            <a:endParaRPr lang="en-US" dirty="0">
              <a:effectLst/>
            </a:endParaRPr>
          </a:p>
          <a:p>
            <a:endParaRPr lang="en-US" dirty="0" smtClean="0">
              <a:effectLst/>
            </a:endParaRPr>
          </a:p>
          <a:p>
            <a:endParaRPr lang="en-IN" dirty="0">
              <a:effectLst/>
            </a:endParaRPr>
          </a:p>
          <a:p>
            <a:endParaRPr lang="en-US" dirty="0" smtClean="0">
              <a:effectLst/>
            </a:endParaRPr>
          </a:p>
          <a:p>
            <a:endParaRPr lang="en-IN" dirty="0">
              <a:effectLst/>
            </a:endParaRPr>
          </a:p>
          <a:p>
            <a:endParaRPr lang="en-IN" dirty="0"/>
          </a:p>
        </p:txBody>
      </p:sp>
      <p:pic>
        <p:nvPicPr>
          <p:cNvPr id="4" name="Picture 3"/>
          <p:cNvPicPr/>
          <p:nvPr/>
        </p:nvPicPr>
        <p:blipFill rotWithShape="1">
          <a:blip r:embed="rId2"/>
          <a:srcRect l="1520" t="12158" r="50999" b="81091"/>
          <a:stretch/>
        </p:blipFill>
        <p:spPr bwMode="auto">
          <a:xfrm>
            <a:off x="913795" y="1587680"/>
            <a:ext cx="6396990" cy="51117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t="87116" r="50429" b="6130"/>
          <a:stretch/>
        </p:blipFill>
        <p:spPr bwMode="auto">
          <a:xfrm>
            <a:off x="913795" y="2830008"/>
            <a:ext cx="6675120" cy="51117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l="1507" t="12758" r="46516" b="82767"/>
          <a:stretch/>
        </p:blipFill>
        <p:spPr bwMode="auto">
          <a:xfrm>
            <a:off x="913795" y="3901151"/>
            <a:ext cx="6899116" cy="832896"/>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4"/>
          <a:srcRect l="380" t="87453" r="50804" b="6131"/>
          <a:stretch/>
        </p:blipFill>
        <p:spPr bwMode="auto">
          <a:xfrm>
            <a:off x="913795" y="5464296"/>
            <a:ext cx="6310630" cy="565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8830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Statistical analysis </a:t>
            </a:r>
            <a:br>
              <a:rPr lang="en-IN" dirty="0">
                <a:effectLst/>
              </a:rPr>
            </a:br>
            <a:endParaRPr lang="en-IN" dirty="0"/>
          </a:p>
        </p:txBody>
      </p:sp>
      <p:sp>
        <p:nvSpPr>
          <p:cNvPr id="3" name="Content Placeholder 2"/>
          <p:cNvSpPr>
            <a:spLocks noGrp="1"/>
          </p:cNvSpPr>
          <p:nvPr>
            <p:ph idx="1"/>
          </p:nvPr>
        </p:nvSpPr>
        <p:spPr/>
        <p:txBody>
          <a:bodyPr/>
          <a:lstStyle/>
          <a:p>
            <a:r>
              <a:rPr lang="en-US" dirty="0" smtClean="0"/>
              <a:t>Input:</a:t>
            </a:r>
          </a:p>
          <a:p>
            <a:endParaRPr lang="en-US" dirty="0"/>
          </a:p>
          <a:p>
            <a:endParaRPr lang="en-US" dirty="0" smtClean="0"/>
          </a:p>
          <a:p>
            <a:endParaRPr lang="en-US" dirty="0"/>
          </a:p>
          <a:p>
            <a:r>
              <a:rPr lang="en-US" dirty="0" smtClean="0"/>
              <a:t>Output:</a:t>
            </a:r>
          </a:p>
          <a:p>
            <a:endParaRPr lang="en-US" dirty="0" smtClean="0"/>
          </a:p>
          <a:p>
            <a:endParaRPr lang="en-US" dirty="0"/>
          </a:p>
          <a:p>
            <a:endParaRPr lang="en-US" dirty="0" smtClean="0"/>
          </a:p>
          <a:p>
            <a:endParaRPr lang="en-US" dirty="0"/>
          </a:p>
          <a:p>
            <a:pPr marL="36900" indent="0">
              <a:buNone/>
            </a:pPr>
            <a:endParaRPr lang="en-US" dirty="0" smtClean="0"/>
          </a:p>
          <a:p>
            <a:endParaRPr lang="en-IN" dirty="0"/>
          </a:p>
        </p:txBody>
      </p:sp>
      <p:pic>
        <p:nvPicPr>
          <p:cNvPr id="4" name="Picture 3"/>
          <p:cNvPicPr/>
          <p:nvPr/>
        </p:nvPicPr>
        <p:blipFill rotWithShape="1">
          <a:blip r:embed="rId2"/>
          <a:srcRect l="1141" t="13173" r="49479" b="70624"/>
          <a:stretch/>
        </p:blipFill>
        <p:spPr bwMode="auto">
          <a:xfrm>
            <a:off x="913794" y="2252927"/>
            <a:ext cx="6100463" cy="1184754"/>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571" t="76311" r="57801" b="7134"/>
          <a:stretch/>
        </p:blipFill>
        <p:spPr bwMode="auto">
          <a:xfrm>
            <a:off x="913794" y="4030124"/>
            <a:ext cx="4914265" cy="10991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246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1750" y="644429"/>
            <a:ext cx="10353762" cy="5432280"/>
          </a:xfrm>
        </p:spPr>
        <p:txBody>
          <a:bodyPr/>
          <a:lstStyle/>
          <a:p>
            <a:r>
              <a:rPr lang="en-US" dirty="0" smtClean="0"/>
              <a:t>Input:</a:t>
            </a:r>
          </a:p>
          <a:p>
            <a:endParaRPr lang="en-US" dirty="0"/>
          </a:p>
          <a:p>
            <a:endParaRPr lang="en-US" dirty="0" smtClean="0"/>
          </a:p>
          <a:p>
            <a:endParaRPr lang="en-US" dirty="0"/>
          </a:p>
          <a:p>
            <a:r>
              <a:rPr lang="en-US" dirty="0" smtClean="0"/>
              <a:t>Output:</a:t>
            </a:r>
          </a:p>
          <a:p>
            <a:endParaRPr lang="en-US" dirty="0" smtClean="0"/>
          </a:p>
          <a:p>
            <a:endParaRPr lang="en-IN" dirty="0"/>
          </a:p>
        </p:txBody>
      </p:sp>
      <p:pic>
        <p:nvPicPr>
          <p:cNvPr id="4" name="Picture 3"/>
          <p:cNvPicPr/>
          <p:nvPr/>
        </p:nvPicPr>
        <p:blipFill rotWithShape="1">
          <a:blip r:embed="rId2"/>
          <a:srcRect l="1142" t="13177" r="48525" b="74674"/>
          <a:stretch/>
        </p:blipFill>
        <p:spPr bwMode="auto">
          <a:xfrm>
            <a:off x="751750" y="1233114"/>
            <a:ext cx="6093460" cy="82677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754" t="76786" r="61938" b="7263"/>
          <a:stretch/>
        </p:blipFill>
        <p:spPr bwMode="auto">
          <a:xfrm>
            <a:off x="751750" y="3127298"/>
            <a:ext cx="5130165" cy="12515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222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891251"/>
            <a:ext cx="10353762" cy="4899949"/>
          </a:xfrm>
        </p:spPr>
        <p:txBody>
          <a:bodyPr/>
          <a:lstStyle/>
          <a:p>
            <a:r>
              <a:rPr lang="en-US" dirty="0" smtClean="0"/>
              <a:t>Input:</a:t>
            </a:r>
          </a:p>
          <a:p>
            <a:endParaRPr lang="en-US" dirty="0"/>
          </a:p>
          <a:p>
            <a:endParaRPr lang="en-US" dirty="0" smtClean="0"/>
          </a:p>
          <a:p>
            <a:endParaRPr lang="en-US" dirty="0"/>
          </a:p>
          <a:p>
            <a:endParaRPr lang="en-US" dirty="0" smtClean="0"/>
          </a:p>
          <a:p>
            <a:r>
              <a:rPr lang="en-US" dirty="0" smtClean="0"/>
              <a:t>Output:</a:t>
            </a:r>
          </a:p>
          <a:p>
            <a:endParaRPr lang="en-US" dirty="0" smtClean="0"/>
          </a:p>
          <a:p>
            <a:endParaRPr lang="en-US" dirty="0"/>
          </a:p>
          <a:p>
            <a:endParaRPr lang="en-US" dirty="0" smtClean="0"/>
          </a:p>
          <a:p>
            <a:pPr marL="36900" indent="0">
              <a:buNone/>
            </a:pPr>
            <a:endParaRPr lang="en-US" dirty="0" smtClean="0"/>
          </a:p>
          <a:p>
            <a:endParaRPr lang="en-IN" dirty="0"/>
          </a:p>
        </p:txBody>
      </p:sp>
      <p:pic>
        <p:nvPicPr>
          <p:cNvPr id="4" name="Picture 3"/>
          <p:cNvPicPr/>
          <p:nvPr/>
        </p:nvPicPr>
        <p:blipFill rotWithShape="1">
          <a:blip r:embed="rId2"/>
          <a:srcRect l="1321" t="12834" r="67358" b="75689"/>
          <a:stretch/>
        </p:blipFill>
        <p:spPr bwMode="auto">
          <a:xfrm>
            <a:off x="913795" y="1444721"/>
            <a:ext cx="5880544" cy="124060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949" t="76986" r="60291" b="7814"/>
          <a:stretch/>
        </p:blipFill>
        <p:spPr bwMode="auto">
          <a:xfrm>
            <a:off x="913795" y="3893249"/>
            <a:ext cx="5970905" cy="13169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879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925975"/>
            <a:ext cx="10353762" cy="4865225"/>
          </a:xfrm>
        </p:spPr>
        <p:txBody>
          <a:bodyPr/>
          <a:lstStyle/>
          <a:p>
            <a:r>
              <a:rPr lang="en-US" dirty="0" smtClean="0"/>
              <a:t>Input:</a:t>
            </a:r>
          </a:p>
          <a:p>
            <a:endParaRPr lang="en-US" dirty="0"/>
          </a:p>
          <a:p>
            <a:endParaRPr lang="en-US" dirty="0" smtClean="0"/>
          </a:p>
          <a:p>
            <a:endParaRPr lang="en-US" dirty="0"/>
          </a:p>
          <a:p>
            <a:r>
              <a:rPr lang="en-US" dirty="0" smtClean="0"/>
              <a:t>Output:</a:t>
            </a:r>
          </a:p>
          <a:p>
            <a:endParaRPr lang="en-US" dirty="0" smtClean="0"/>
          </a:p>
          <a:p>
            <a:endParaRPr lang="en-IN" dirty="0"/>
          </a:p>
        </p:txBody>
      </p:sp>
      <p:pic>
        <p:nvPicPr>
          <p:cNvPr id="4" name="Picture 3"/>
          <p:cNvPicPr/>
          <p:nvPr/>
        </p:nvPicPr>
        <p:blipFill rotWithShape="1">
          <a:blip r:embed="rId2"/>
          <a:srcRect l="950" t="13510" r="54607" b="78052"/>
          <a:stretch/>
        </p:blipFill>
        <p:spPr bwMode="auto">
          <a:xfrm>
            <a:off x="913795" y="1504524"/>
            <a:ext cx="6494002" cy="833562"/>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t="75973" r="52514" b="5651"/>
          <a:stretch/>
        </p:blipFill>
        <p:spPr bwMode="auto">
          <a:xfrm>
            <a:off x="913795" y="3604585"/>
            <a:ext cx="5961567" cy="13956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6930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902825"/>
            <a:ext cx="10353762" cy="4888375"/>
          </a:xfrm>
        </p:spPr>
        <p:txBody>
          <a:bodyPr/>
          <a:lstStyle/>
          <a:p>
            <a:r>
              <a:rPr lang="en-US" dirty="0" smtClean="0"/>
              <a:t>Input:</a:t>
            </a:r>
          </a:p>
          <a:p>
            <a:endParaRPr lang="en-US" dirty="0"/>
          </a:p>
          <a:p>
            <a:endParaRPr lang="en-US" dirty="0" smtClean="0"/>
          </a:p>
          <a:p>
            <a:endParaRPr lang="en-US" dirty="0"/>
          </a:p>
          <a:p>
            <a:endParaRPr lang="en-US" dirty="0" smtClean="0"/>
          </a:p>
          <a:p>
            <a:r>
              <a:rPr lang="en-US" dirty="0" smtClean="0"/>
              <a:t>Output:</a:t>
            </a:r>
          </a:p>
          <a:p>
            <a:endParaRPr lang="en-US" dirty="0" smtClean="0"/>
          </a:p>
          <a:p>
            <a:endParaRPr lang="en-IN" dirty="0"/>
          </a:p>
        </p:txBody>
      </p:sp>
      <p:pic>
        <p:nvPicPr>
          <p:cNvPr id="4" name="Picture 3"/>
          <p:cNvPicPr/>
          <p:nvPr/>
        </p:nvPicPr>
        <p:blipFill rotWithShape="1">
          <a:blip r:embed="rId2"/>
          <a:srcRect l="1440" t="13000" r="68667" b="77152"/>
          <a:stretch/>
        </p:blipFill>
        <p:spPr bwMode="auto">
          <a:xfrm>
            <a:off x="913795" y="1487668"/>
            <a:ext cx="5128190" cy="109348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664" t="76226" r="69532" b="5850"/>
          <a:stretch/>
        </p:blipFill>
        <p:spPr bwMode="auto">
          <a:xfrm>
            <a:off x="913795" y="3951351"/>
            <a:ext cx="3549650" cy="12007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6607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IN" dirty="0"/>
          </a:p>
        </p:txBody>
      </p:sp>
      <p:sp>
        <p:nvSpPr>
          <p:cNvPr id="3" name="Content Placeholder 2"/>
          <p:cNvSpPr>
            <a:spLocks noGrp="1"/>
          </p:cNvSpPr>
          <p:nvPr>
            <p:ph idx="1"/>
          </p:nvPr>
        </p:nvSpPr>
        <p:spPr/>
        <p:txBody>
          <a:bodyPr/>
          <a:lstStyle/>
          <a:p>
            <a:r>
              <a:rPr lang="en-US" dirty="0" smtClean="0"/>
              <a:t>Input:</a:t>
            </a:r>
          </a:p>
          <a:p>
            <a:endParaRPr lang="en-IN" dirty="0"/>
          </a:p>
        </p:txBody>
      </p:sp>
      <p:pic>
        <p:nvPicPr>
          <p:cNvPr id="4" name="Picture 3"/>
          <p:cNvPicPr/>
          <p:nvPr/>
        </p:nvPicPr>
        <p:blipFill rotWithShape="1">
          <a:blip r:embed="rId2"/>
          <a:srcRect l="1519" t="13170" r="62206" b="54754"/>
          <a:stretch/>
        </p:blipFill>
        <p:spPr bwMode="auto">
          <a:xfrm>
            <a:off x="913794" y="2354411"/>
            <a:ext cx="6169911" cy="30509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99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IN" dirty="0"/>
          </a:p>
        </p:txBody>
      </p:sp>
      <p:sp>
        <p:nvSpPr>
          <p:cNvPr id="3" name="Content Placeholder 2"/>
          <p:cNvSpPr>
            <a:spLocks noGrp="1"/>
          </p:cNvSpPr>
          <p:nvPr>
            <p:ph idx="1"/>
          </p:nvPr>
        </p:nvSpPr>
        <p:spPr/>
        <p:txBody>
          <a:bodyPr>
            <a:normAutofit fontScale="55000" lnSpcReduction="20000"/>
          </a:bodyPr>
          <a:lstStyle/>
          <a:p>
            <a:r>
              <a:rPr lang="en-IN" dirty="0">
                <a:effectLst/>
              </a:rPr>
              <a:t>Objective:</a:t>
            </a:r>
          </a:p>
          <a:p>
            <a:r>
              <a:rPr lang="en-IN" dirty="0">
                <a:effectLst/>
              </a:rPr>
              <a:t>The primary focus of this project is to conduct an investigative data analysis using the R programming language within the “</a:t>
            </a:r>
            <a:r>
              <a:rPr lang="en-IN" dirty="0" err="1">
                <a:effectLst/>
              </a:rPr>
              <a:t>RStudio</a:t>
            </a:r>
            <a:r>
              <a:rPr lang="en-IN" dirty="0">
                <a:effectLst/>
              </a:rPr>
              <a:t>” compiler. Through statistical analysis, data visualization, we aim to gain insights into relationships present in the US Arrests dataset.</a:t>
            </a:r>
          </a:p>
          <a:p>
            <a:r>
              <a:rPr lang="en-IN" dirty="0">
                <a:effectLst/>
              </a:rPr>
              <a:t> </a:t>
            </a:r>
          </a:p>
          <a:p>
            <a:r>
              <a:rPr lang="en-IN" dirty="0">
                <a:effectLst/>
              </a:rPr>
              <a:t>Scope of Analysis:</a:t>
            </a:r>
          </a:p>
          <a:p>
            <a:r>
              <a:rPr lang="en-IN" dirty="0">
                <a:effectLst/>
              </a:rPr>
              <a:t>1. Descriptive Statistics: Utilize R's statistical functions to generate descriptive statistics, including measures of central tendency and dispersion, providing a broad overview of the dataset.</a:t>
            </a:r>
          </a:p>
          <a:p>
            <a:r>
              <a:rPr lang="en-IN" dirty="0">
                <a:effectLst/>
              </a:rPr>
              <a:t> </a:t>
            </a:r>
          </a:p>
          <a:p>
            <a:r>
              <a:rPr lang="en-IN" dirty="0">
                <a:effectLst/>
              </a:rPr>
              <a:t>2. Data Cleaning and Pre-processing: Address missing values, outliers, or any inconsistencies in the dataset to ensure the reliability of subsequent analyses.</a:t>
            </a:r>
          </a:p>
          <a:p>
            <a:r>
              <a:rPr lang="en-IN" dirty="0">
                <a:effectLst/>
              </a:rPr>
              <a:t> </a:t>
            </a:r>
          </a:p>
          <a:p>
            <a:r>
              <a:rPr lang="en-IN" dirty="0">
                <a:effectLst/>
              </a:rPr>
              <a:t>3. Data Visualization: Leverage R's powerful visualization libraries, such as ggplot2, to create insightful graphs, charts, and maps. Visualizations will aid in understanding the geographical distribution of crime rates and potential correlations between different crime categories.</a:t>
            </a:r>
          </a:p>
          <a:p>
            <a:r>
              <a:rPr lang="en-IN" dirty="0">
                <a:effectLst/>
              </a:rPr>
              <a:t> </a:t>
            </a:r>
          </a:p>
          <a:p>
            <a:r>
              <a:rPr lang="en-IN" dirty="0">
                <a:effectLst/>
              </a:rPr>
              <a:t>4. Inferential Statistics: Apply inferential statistical techniques to draw conclusions about the population from the dataset.</a:t>
            </a:r>
          </a:p>
          <a:p>
            <a:r>
              <a:rPr lang="en-IN" dirty="0">
                <a:effectLst/>
              </a:rPr>
              <a:t> </a:t>
            </a:r>
          </a:p>
          <a:p>
            <a:r>
              <a:rPr lang="en-IN" dirty="0">
                <a:effectLst/>
              </a:rPr>
              <a:t>5. Clustering Analysis: Explore the possibility of grouping states based on crime profiles using analytical tools, providing a deeper understanding of insights within the dataset.</a:t>
            </a:r>
          </a:p>
          <a:p>
            <a:r>
              <a:rPr lang="en-IN" dirty="0">
                <a:effectLst/>
              </a:rPr>
              <a:t> </a:t>
            </a:r>
          </a:p>
          <a:p>
            <a:endParaRPr lang="en-IN" dirty="0"/>
          </a:p>
        </p:txBody>
      </p:sp>
    </p:spTree>
    <p:extLst>
      <p:ext uri="{BB962C8B-B14F-4D97-AF65-F5344CB8AC3E}">
        <p14:creationId xmlns:p14="http://schemas.microsoft.com/office/powerpoint/2010/main" val="3370923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rotWithShape="1">
          <a:blip r:embed="rId2"/>
          <a:srcRect l="55634" t="47645" r="2486" b="7719"/>
          <a:stretch/>
        </p:blipFill>
        <p:spPr bwMode="auto">
          <a:xfrm>
            <a:off x="2261730" y="1010910"/>
            <a:ext cx="7659014" cy="45917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3838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833377"/>
            <a:ext cx="10353762" cy="4957823"/>
          </a:xfrm>
        </p:spPr>
        <p:txBody>
          <a:bodyPr/>
          <a:lstStyle/>
          <a:p>
            <a:r>
              <a:rPr lang="en-US" dirty="0" smtClean="0"/>
              <a:t>Input:</a:t>
            </a:r>
          </a:p>
          <a:p>
            <a:endParaRPr lang="en-US" dirty="0"/>
          </a:p>
          <a:p>
            <a:endParaRPr lang="en-US" dirty="0" smtClean="0"/>
          </a:p>
          <a:p>
            <a:endParaRPr lang="en-US" dirty="0"/>
          </a:p>
          <a:p>
            <a:endParaRPr lang="en-US" dirty="0" smtClean="0"/>
          </a:p>
          <a:p>
            <a:r>
              <a:rPr lang="en-US" dirty="0" smtClean="0"/>
              <a:t>Output:</a:t>
            </a:r>
          </a:p>
          <a:p>
            <a:endParaRPr lang="en-US" dirty="0" smtClean="0"/>
          </a:p>
          <a:p>
            <a:endParaRPr lang="en-US" dirty="0" smtClean="0"/>
          </a:p>
          <a:p>
            <a:endParaRPr lang="en-IN" dirty="0"/>
          </a:p>
        </p:txBody>
      </p:sp>
      <p:pic>
        <p:nvPicPr>
          <p:cNvPr id="4" name="Picture 3"/>
          <p:cNvPicPr/>
          <p:nvPr/>
        </p:nvPicPr>
        <p:blipFill rotWithShape="1">
          <a:blip r:embed="rId2"/>
          <a:srcRect l="955" t="12629" r="53816" b="76110"/>
          <a:stretch/>
        </p:blipFill>
        <p:spPr bwMode="auto">
          <a:xfrm>
            <a:off x="913794" y="1604745"/>
            <a:ext cx="7003289" cy="109215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54129" t="48624" r="1990" b="5448"/>
          <a:stretch/>
        </p:blipFill>
        <p:spPr bwMode="auto">
          <a:xfrm>
            <a:off x="913793" y="3713350"/>
            <a:ext cx="4919847" cy="24791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8494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937549"/>
            <a:ext cx="10353762" cy="4853651"/>
          </a:xfrm>
        </p:spPr>
        <p:txBody>
          <a:bodyPr/>
          <a:lstStyle/>
          <a:p>
            <a:r>
              <a:rPr lang="en-US" dirty="0" smtClean="0"/>
              <a:t>Input:</a:t>
            </a:r>
          </a:p>
          <a:p>
            <a:endParaRPr lang="en-US" dirty="0"/>
          </a:p>
          <a:p>
            <a:endParaRPr lang="en-US" dirty="0" smtClean="0"/>
          </a:p>
          <a:p>
            <a:endParaRPr lang="en-US" dirty="0"/>
          </a:p>
          <a:p>
            <a:endParaRPr lang="en-US" dirty="0" smtClean="0"/>
          </a:p>
          <a:p>
            <a:r>
              <a:rPr lang="en-US" dirty="0" smtClean="0"/>
              <a:t>Output:</a:t>
            </a:r>
          </a:p>
          <a:p>
            <a:endParaRPr lang="en-US" dirty="0" smtClean="0"/>
          </a:p>
          <a:p>
            <a:endParaRPr lang="en-IN" dirty="0"/>
          </a:p>
        </p:txBody>
      </p:sp>
      <p:pic>
        <p:nvPicPr>
          <p:cNvPr id="4" name="Picture 3"/>
          <p:cNvPicPr/>
          <p:nvPr/>
        </p:nvPicPr>
        <p:blipFill rotWithShape="1">
          <a:blip r:embed="rId2"/>
          <a:srcRect l="1146" t="13228" r="47327" b="77287"/>
          <a:stretch/>
        </p:blipFill>
        <p:spPr bwMode="auto">
          <a:xfrm>
            <a:off x="913794" y="1706691"/>
            <a:ext cx="7142185" cy="1036509"/>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54319" t="48623" r="2561" b="4097"/>
          <a:stretch/>
        </p:blipFill>
        <p:spPr bwMode="auto">
          <a:xfrm>
            <a:off x="1330606" y="3512342"/>
            <a:ext cx="5410200" cy="3336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018573"/>
            <a:ext cx="10353762" cy="4772628"/>
          </a:xfrm>
        </p:spPr>
        <p:txBody>
          <a:bodyPr/>
          <a:lstStyle/>
          <a:p>
            <a:r>
              <a:rPr lang="en-US" dirty="0" smtClean="0"/>
              <a:t>Input:</a:t>
            </a:r>
          </a:p>
          <a:p>
            <a:endParaRPr lang="en-US" dirty="0"/>
          </a:p>
          <a:p>
            <a:endParaRPr lang="en-US" dirty="0" smtClean="0"/>
          </a:p>
          <a:p>
            <a:r>
              <a:rPr lang="en-US" dirty="0" smtClean="0"/>
              <a:t>Output:</a:t>
            </a:r>
          </a:p>
          <a:p>
            <a:endParaRPr lang="en-US" dirty="0" smtClean="0"/>
          </a:p>
          <a:p>
            <a:endParaRPr lang="en-US" dirty="0" smtClean="0"/>
          </a:p>
          <a:p>
            <a:endParaRPr lang="en-IN" dirty="0"/>
          </a:p>
        </p:txBody>
      </p:sp>
      <p:pic>
        <p:nvPicPr>
          <p:cNvPr id="4" name="Picture 3"/>
          <p:cNvPicPr/>
          <p:nvPr/>
        </p:nvPicPr>
        <p:blipFill rotWithShape="1">
          <a:blip r:embed="rId2"/>
          <a:srcRect l="1152" t="13448" r="61804" b="80656"/>
          <a:stretch/>
        </p:blipFill>
        <p:spPr bwMode="auto">
          <a:xfrm>
            <a:off x="913795" y="1531620"/>
            <a:ext cx="5724525" cy="533400"/>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53750" t="46934" r="1612" b="6125"/>
          <a:stretch/>
        </p:blipFill>
        <p:spPr bwMode="auto">
          <a:xfrm>
            <a:off x="913795" y="2972754"/>
            <a:ext cx="5276850" cy="3121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353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t>
            </a:r>
            <a:endParaRPr lang="en-IN" dirty="0"/>
          </a:p>
        </p:txBody>
      </p:sp>
      <p:sp>
        <p:nvSpPr>
          <p:cNvPr id="3" name="Content Placeholder 2"/>
          <p:cNvSpPr>
            <a:spLocks noGrp="1"/>
          </p:cNvSpPr>
          <p:nvPr>
            <p:ph idx="1"/>
          </p:nvPr>
        </p:nvSpPr>
        <p:spPr/>
        <p:txBody>
          <a:bodyPr/>
          <a:lstStyle/>
          <a:p>
            <a:r>
              <a:rPr lang="en-US" dirty="0" smtClean="0"/>
              <a:t>Input:</a:t>
            </a:r>
          </a:p>
          <a:p>
            <a:endParaRPr lang="en-IN" dirty="0"/>
          </a:p>
        </p:txBody>
      </p:sp>
      <p:pic>
        <p:nvPicPr>
          <p:cNvPr id="4" name="Picture 3"/>
          <p:cNvPicPr/>
          <p:nvPr/>
        </p:nvPicPr>
        <p:blipFill rotWithShape="1">
          <a:blip r:embed="rId2"/>
          <a:srcRect l="2216" t="13196" r="25992" b="33228"/>
          <a:stretch/>
        </p:blipFill>
        <p:spPr bwMode="auto">
          <a:xfrm>
            <a:off x="913795" y="2400934"/>
            <a:ext cx="9251285" cy="36950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2631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1005841"/>
            <a:ext cx="10353762" cy="4785360"/>
          </a:xfrm>
        </p:spPr>
        <p:txBody>
          <a:bodyPr/>
          <a:lstStyle/>
          <a:p>
            <a:r>
              <a:rPr lang="en-US" dirty="0" smtClean="0"/>
              <a:t>Outcome:</a:t>
            </a:r>
          </a:p>
          <a:p>
            <a:endParaRPr lang="en-IN" dirty="0"/>
          </a:p>
        </p:txBody>
      </p:sp>
      <p:pic>
        <p:nvPicPr>
          <p:cNvPr id="4" name="Picture 3"/>
          <p:cNvPicPr/>
          <p:nvPr/>
        </p:nvPicPr>
        <p:blipFill rotWithShape="1">
          <a:blip r:embed="rId2"/>
          <a:srcRect l="111" t="19106" r="55794" b="5062"/>
          <a:stretch/>
        </p:blipFill>
        <p:spPr bwMode="auto">
          <a:xfrm>
            <a:off x="913794" y="1732280"/>
            <a:ext cx="7803485" cy="4516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1132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792481"/>
            <a:ext cx="10353762" cy="4998720"/>
          </a:xfrm>
        </p:spPr>
        <p:txBody>
          <a:bodyPr/>
          <a:lstStyle/>
          <a:p>
            <a:r>
              <a:rPr lang="en-US" dirty="0" smtClean="0"/>
              <a:t>Input:</a:t>
            </a:r>
          </a:p>
          <a:p>
            <a:endParaRPr lang="en-US" dirty="0"/>
          </a:p>
          <a:p>
            <a:endParaRPr lang="en-US" dirty="0" smtClean="0"/>
          </a:p>
          <a:p>
            <a:endParaRPr lang="en-US" dirty="0"/>
          </a:p>
          <a:p>
            <a:r>
              <a:rPr lang="en-US" dirty="0" smtClean="0"/>
              <a:t>Outcome:</a:t>
            </a:r>
          </a:p>
          <a:p>
            <a:endParaRPr lang="en-US" dirty="0" smtClean="0"/>
          </a:p>
          <a:p>
            <a:endParaRPr lang="en-IN" dirty="0"/>
          </a:p>
        </p:txBody>
      </p:sp>
      <p:pic>
        <p:nvPicPr>
          <p:cNvPr id="4" name="Picture 3"/>
          <p:cNvPicPr/>
          <p:nvPr/>
        </p:nvPicPr>
        <p:blipFill rotWithShape="1">
          <a:blip r:embed="rId2"/>
          <a:srcRect l="1329" t="11818" r="43995" b="76068"/>
          <a:stretch/>
        </p:blipFill>
        <p:spPr bwMode="auto">
          <a:xfrm>
            <a:off x="913795" y="1415414"/>
            <a:ext cx="8397845" cy="117538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53843" t="49045" r="1452" b="6933"/>
          <a:stretch/>
        </p:blipFill>
        <p:spPr bwMode="auto">
          <a:xfrm>
            <a:off x="913795" y="2967992"/>
            <a:ext cx="5324475" cy="2948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3386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Content Placeholder 2"/>
          <p:cNvSpPr>
            <a:spLocks noGrp="1"/>
          </p:cNvSpPr>
          <p:nvPr>
            <p:ph idx="1"/>
          </p:nvPr>
        </p:nvSpPr>
        <p:spPr/>
        <p:txBody>
          <a:bodyPr>
            <a:normAutofit lnSpcReduction="10000"/>
          </a:bodyPr>
          <a:lstStyle/>
          <a:p>
            <a:r>
              <a:rPr lang="en-IN" dirty="0">
                <a:effectLst/>
              </a:rPr>
              <a:t>In conclusion, the examination of the "</a:t>
            </a:r>
            <a:r>
              <a:rPr lang="en-IN" dirty="0" err="1">
                <a:effectLst/>
              </a:rPr>
              <a:t>USArrests</a:t>
            </a:r>
            <a:r>
              <a:rPr lang="en-IN" dirty="0">
                <a:effectLst/>
              </a:rPr>
              <a:t>" dataset has offered valued insights into the patterns of crime across different states in the United States. Through examining data, we have identified notable variations in arrest rates and crime types, shedding light on potential factors influencing these disparities.</a:t>
            </a:r>
          </a:p>
          <a:p>
            <a:r>
              <a:rPr lang="en-IN" dirty="0">
                <a:effectLst/>
              </a:rPr>
              <a:t> </a:t>
            </a:r>
          </a:p>
          <a:p>
            <a:r>
              <a:rPr lang="en-IN" dirty="0">
                <a:effectLst/>
              </a:rPr>
              <a:t>Additionally, the visualization of the dataset has provided a compelling way to comprehend geographical patterns and outliers. Identifying states with unusually high or low arrest rates prompts a deeper examination of the unique circumstances contributing to these deviations. </a:t>
            </a:r>
          </a:p>
          <a:p>
            <a:r>
              <a:rPr lang="en-IN" dirty="0">
                <a:effectLst/>
              </a:rPr>
              <a:t> </a:t>
            </a:r>
          </a:p>
          <a:p>
            <a:r>
              <a:rPr lang="en-IN" dirty="0">
                <a:effectLst/>
              </a:rPr>
              <a:t>While this analysis has offered valuable insights, it is crucial to acknowledge the limitations of the dataset.</a:t>
            </a:r>
          </a:p>
          <a:p>
            <a:endParaRPr lang="en-IN" dirty="0"/>
          </a:p>
        </p:txBody>
      </p:sp>
    </p:spTree>
    <p:extLst>
      <p:ext uri="{BB962C8B-B14F-4D97-AF65-F5344CB8AC3E}">
        <p14:creationId xmlns:p14="http://schemas.microsoft.com/office/powerpoint/2010/main" val="38330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1043841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Tools and Technologies:</a:t>
            </a:r>
            <a:br>
              <a:rPr lang="en-IN" dirty="0">
                <a:effectLst/>
              </a:rPr>
            </a:br>
            <a:endParaRPr lang="en-IN" dirty="0"/>
          </a:p>
        </p:txBody>
      </p:sp>
      <p:sp>
        <p:nvSpPr>
          <p:cNvPr id="3" name="Content Placeholder 2"/>
          <p:cNvSpPr>
            <a:spLocks noGrp="1"/>
          </p:cNvSpPr>
          <p:nvPr>
            <p:ph idx="1"/>
          </p:nvPr>
        </p:nvSpPr>
        <p:spPr/>
        <p:txBody>
          <a:bodyPr/>
          <a:lstStyle/>
          <a:p>
            <a:r>
              <a:rPr lang="en-IN" dirty="0">
                <a:effectLst/>
              </a:rPr>
              <a:t>- R Programming Language</a:t>
            </a:r>
          </a:p>
          <a:p>
            <a:r>
              <a:rPr lang="en-IN" dirty="0">
                <a:effectLst/>
              </a:rPr>
              <a:t>- </a:t>
            </a:r>
            <a:r>
              <a:rPr lang="en-IN" dirty="0" err="1">
                <a:effectLst/>
              </a:rPr>
              <a:t>RStudio</a:t>
            </a:r>
            <a:r>
              <a:rPr lang="en-IN" dirty="0">
                <a:effectLst/>
              </a:rPr>
              <a:t> Integrated Development Environment (IDE)</a:t>
            </a:r>
          </a:p>
          <a:p>
            <a:r>
              <a:rPr lang="en-IN" dirty="0">
                <a:effectLst/>
              </a:rPr>
              <a:t>- </a:t>
            </a:r>
            <a:r>
              <a:rPr lang="en-IN" dirty="0" err="1">
                <a:effectLst/>
              </a:rPr>
              <a:t>Tidyverse</a:t>
            </a:r>
            <a:r>
              <a:rPr lang="en-IN" dirty="0">
                <a:effectLst/>
              </a:rPr>
              <a:t> (for data manipulation and visualization)</a:t>
            </a:r>
          </a:p>
          <a:p>
            <a:r>
              <a:rPr lang="en-IN" dirty="0">
                <a:effectLst/>
              </a:rPr>
              <a:t>- ggplot2 (for advanced data visualization)</a:t>
            </a:r>
          </a:p>
          <a:p>
            <a:r>
              <a:rPr lang="en-IN" dirty="0">
                <a:effectLst/>
              </a:rPr>
              <a:t>- Statistical packages in R (for inferential statistics)</a:t>
            </a:r>
          </a:p>
          <a:p>
            <a:endParaRPr lang="en-IN" dirty="0"/>
          </a:p>
        </p:txBody>
      </p:sp>
    </p:spTree>
    <p:extLst>
      <p:ext uri="{BB962C8B-B14F-4D97-AF65-F5344CB8AC3E}">
        <p14:creationId xmlns:p14="http://schemas.microsoft.com/office/powerpoint/2010/main" val="1004893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Aim of the </a:t>
            </a:r>
            <a:r>
              <a:rPr lang="en-IN" dirty="0" smtClean="0">
                <a:effectLst/>
              </a:rPr>
              <a:t>project</a:t>
            </a:r>
            <a:r>
              <a:rPr lang="en-IN" dirty="0">
                <a:effectLst/>
              </a:rPr>
              <a:t/>
            </a:r>
            <a:br>
              <a:rPr lang="en-IN" dirty="0">
                <a:effectLst/>
              </a:rPr>
            </a:br>
            <a:endParaRPr lang="en-IN" dirty="0"/>
          </a:p>
        </p:txBody>
      </p:sp>
      <p:sp>
        <p:nvSpPr>
          <p:cNvPr id="3" name="Content Placeholder 2"/>
          <p:cNvSpPr>
            <a:spLocks noGrp="1"/>
          </p:cNvSpPr>
          <p:nvPr>
            <p:ph idx="1"/>
          </p:nvPr>
        </p:nvSpPr>
        <p:spPr/>
        <p:txBody>
          <a:bodyPr/>
          <a:lstStyle/>
          <a:p>
            <a:r>
              <a:rPr lang="en-IN" dirty="0">
                <a:effectLst/>
              </a:rPr>
              <a:t>The project aims to enhance our proficiency in R programming, statistical analysis, and data visualization while contributing meaningful insights into the complex landscape of crime rates in the United States.</a:t>
            </a:r>
          </a:p>
          <a:p>
            <a:endParaRPr lang="en-IN" dirty="0"/>
          </a:p>
        </p:txBody>
      </p:sp>
    </p:spTree>
    <p:extLst>
      <p:ext uri="{BB962C8B-B14F-4D97-AF65-F5344CB8AC3E}">
        <p14:creationId xmlns:p14="http://schemas.microsoft.com/office/powerpoint/2010/main" val="285594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effectLst/>
              </a:rPr>
              <a:t>Intended outcomes of the project:</a:t>
            </a:r>
          </a:p>
        </p:txBody>
      </p:sp>
      <p:sp>
        <p:nvSpPr>
          <p:cNvPr id="3" name="Content Placeholder 2"/>
          <p:cNvSpPr>
            <a:spLocks noGrp="1"/>
          </p:cNvSpPr>
          <p:nvPr>
            <p:ph idx="1"/>
          </p:nvPr>
        </p:nvSpPr>
        <p:spPr/>
        <p:txBody>
          <a:bodyPr/>
          <a:lstStyle/>
          <a:p>
            <a:r>
              <a:rPr lang="en-IN" dirty="0">
                <a:effectLst/>
              </a:rPr>
              <a:t>The expected outcomes of this project are multifaceted, ranging from a deeper understanding of the US Arrests dataset.</a:t>
            </a:r>
          </a:p>
          <a:p>
            <a:endParaRPr lang="en-IN" dirty="0"/>
          </a:p>
        </p:txBody>
      </p:sp>
    </p:spTree>
    <p:extLst>
      <p:ext uri="{BB962C8B-B14F-4D97-AF65-F5344CB8AC3E}">
        <p14:creationId xmlns:p14="http://schemas.microsoft.com/office/powerpoint/2010/main" val="1832735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Dataset description:</a:t>
            </a:r>
            <a:br>
              <a:rPr lang="en-IN" dirty="0">
                <a:effectLst/>
              </a:rPr>
            </a:br>
            <a:endParaRPr lang="en-IN" dirty="0"/>
          </a:p>
        </p:txBody>
      </p:sp>
      <p:sp>
        <p:nvSpPr>
          <p:cNvPr id="3" name="Content Placeholder 2"/>
          <p:cNvSpPr>
            <a:spLocks noGrp="1"/>
          </p:cNvSpPr>
          <p:nvPr>
            <p:ph idx="1"/>
          </p:nvPr>
        </p:nvSpPr>
        <p:spPr/>
        <p:txBody>
          <a:bodyPr>
            <a:normAutofit fontScale="92500" lnSpcReduction="10000"/>
          </a:bodyPr>
          <a:lstStyle/>
          <a:p>
            <a:r>
              <a:rPr lang="en-IN" dirty="0">
                <a:effectLst/>
              </a:rPr>
              <a:t>In R, the inbuilt dataset that corresponds to US Arrests is also known as the "</a:t>
            </a:r>
            <a:r>
              <a:rPr lang="en-IN" dirty="0" err="1">
                <a:effectLst/>
              </a:rPr>
              <a:t>USArrests</a:t>
            </a:r>
            <a:r>
              <a:rPr lang="en-IN" dirty="0">
                <a:effectLst/>
              </a:rPr>
              <a:t>" built-in dataset. This dataset is built into the base R package and does not require additional installations. It provides information on crime rates in different states of the United States. The dataset is often used for introductory data analysis and statistical modelling exercises.</a:t>
            </a:r>
          </a:p>
          <a:p>
            <a:r>
              <a:rPr lang="en-IN" dirty="0">
                <a:effectLst/>
              </a:rPr>
              <a:t>1. State:</a:t>
            </a:r>
          </a:p>
          <a:p>
            <a:r>
              <a:rPr lang="en-IN" dirty="0">
                <a:effectLst/>
              </a:rPr>
              <a:t>   - Description: The name of the state.</a:t>
            </a:r>
          </a:p>
          <a:p>
            <a:r>
              <a:rPr lang="en-IN" dirty="0">
                <a:effectLst/>
              </a:rPr>
              <a:t>   - Data Type: Character/String.</a:t>
            </a:r>
          </a:p>
          <a:p>
            <a:r>
              <a:rPr lang="en-IN" dirty="0">
                <a:effectLst/>
              </a:rPr>
              <a:t> </a:t>
            </a:r>
          </a:p>
          <a:p>
            <a:r>
              <a:rPr lang="en-IN" dirty="0">
                <a:effectLst/>
              </a:rPr>
              <a:t>2. Murder:</a:t>
            </a:r>
          </a:p>
          <a:p>
            <a:r>
              <a:rPr lang="en-IN" dirty="0">
                <a:effectLst/>
              </a:rPr>
              <a:t>   - Description: The murder rate per 100,000 population.</a:t>
            </a:r>
          </a:p>
          <a:p>
            <a:r>
              <a:rPr lang="en-IN" dirty="0">
                <a:effectLst/>
              </a:rPr>
              <a:t>   - Data Type: Numeric (Continuous).</a:t>
            </a:r>
          </a:p>
          <a:p>
            <a:endParaRPr lang="en-IN" dirty="0"/>
          </a:p>
        </p:txBody>
      </p:sp>
    </p:spTree>
    <p:extLst>
      <p:ext uri="{BB962C8B-B14F-4D97-AF65-F5344CB8AC3E}">
        <p14:creationId xmlns:p14="http://schemas.microsoft.com/office/powerpoint/2010/main" val="362896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671333"/>
            <a:ext cx="10353762" cy="5119868"/>
          </a:xfrm>
        </p:spPr>
        <p:txBody>
          <a:bodyPr>
            <a:normAutofit lnSpcReduction="10000"/>
          </a:bodyPr>
          <a:lstStyle/>
          <a:p>
            <a:r>
              <a:rPr lang="en-IN" dirty="0">
                <a:effectLst/>
              </a:rPr>
              <a:t>3. Assault:</a:t>
            </a:r>
          </a:p>
          <a:p>
            <a:r>
              <a:rPr lang="en-IN" dirty="0">
                <a:effectLst/>
              </a:rPr>
              <a:t>   - Description: The rate of assaults per 100,000 population.</a:t>
            </a:r>
          </a:p>
          <a:p>
            <a:r>
              <a:rPr lang="en-IN" dirty="0">
                <a:effectLst/>
              </a:rPr>
              <a:t>   - Data Type: Numeric (Continuous</a:t>
            </a:r>
            <a:r>
              <a:rPr lang="en-IN" dirty="0" smtClean="0">
                <a:effectLst/>
              </a:rPr>
              <a:t>).</a:t>
            </a:r>
            <a:endParaRPr lang="en-IN" dirty="0">
              <a:effectLst/>
            </a:endParaRPr>
          </a:p>
          <a:p>
            <a:r>
              <a:rPr lang="en-IN" dirty="0">
                <a:effectLst/>
              </a:rPr>
              <a:t>4. </a:t>
            </a:r>
            <a:r>
              <a:rPr lang="en-IN" dirty="0" err="1">
                <a:effectLst/>
              </a:rPr>
              <a:t>UrbanPop</a:t>
            </a:r>
            <a:r>
              <a:rPr lang="en-IN" dirty="0">
                <a:effectLst/>
              </a:rPr>
              <a:t>:</a:t>
            </a:r>
          </a:p>
          <a:p>
            <a:r>
              <a:rPr lang="en-IN" dirty="0">
                <a:effectLst/>
              </a:rPr>
              <a:t>   - Description: The percentage of the state's population living in urban areas.</a:t>
            </a:r>
          </a:p>
          <a:p>
            <a:r>
              <a:rPr lang="en-IN" dirty="0">
                <a:effectLst/>
              </a:rPr>
              <a:t>   - Data Type: Numeric (Continuous</a:t>
            </a:r>
            <a:r>
              <a:rPr lang="en-IN" dirty="0" smtClean="0">
                <a:effectLst/>
              </a:rPr>
              <a:t>).</a:t>
            </a:r>
            <a:r>
              <a:rPr lang="en-IN" dirty="0">
                <a:effectLst/>
              </a:rPr>
              <a:t> </a:t>
            </a:r>
          </a:p>
          <a:p>
            <a:r>
              <a:rPr lang="en-IN" dirty="0">
                <a:effectLst/>
              </a:rPr>
              <a:t>5. Rape:</a:t>
            </a:r>
          </a:p>
          <a:p>
            <a:r>
              <a:rPr lang="en-IN" dirty="0">
                <a:effectLst/>
              </a:rPr>
              <a:t>   - Description: The rate of reported rapes per 100,000 population.</a:t>
            </a:r>
          </a:p>
          <a:p>
            <a:r>
              <a:rPr lang="en-IN" dirty="0">
                <a:effectLst/>
              </a:rPr>
              <a:t>   - Data Type: Numeric (Continuous</a:t>
            </a:r>
            <a:r>
              <a:rPr lang="en-IN" dirty="0" smtClean="0">
                <a:effectLst/>
              </a:rPr>
              <a:t>).</a:t>
            </a:r>
            <a:r>
              <a:rPr lang="en-IN" dirty="0">
                <a:effectLst/>
              </a:rPr>
              <a:t> </a:t>
            </a:r>
          </a:p>
          <a:p>
            <a:r>
              <a:rPr lang="en-IN" dirty="0">
                <a:effectLst/>
              </a:rPr>
              <a:t>Usage:</a:t>
            </a:r>
          </a:p>
          <a:p>
            <a:r>
              <a:rPr lang="en-IN" dirty="0">
                <a:effectLst/>
              </a:rPr>
              <a:t>You can access the "</a:t>
            </a:r>
            <a:r>
              <a:rPr lang="en-IN" dirty="0" err="1">
                <a:effectLst/>
              </a:rPr>
              <a:t>USArrests</a:t>
            </a:r>
            <a:r>
              <a:rPr lang="en-IN" dirty="0">
                <a:effectLst/>
              </a:rPr>
              <a:t>" dataset directly in R using the following command</a:t>
            </a:r>
            <a:r>
              <a:rPr lang="en-IN" dirty="0" smtClean="0">
                <a:effectLst/>
              </a:rPr>
              <a:t>:</a:t>
            </a:r>
            <a:endParaRPr lang="en-IN" dirty="0">
              <a:effectLst/>
            </a:endParaRPr>
          </a:p>
          <a:p>
            <a:r>
              <a:rPr lang="en-IN" dirty="0">
                <a:effectLst/>
              </a:rPr>
              <a:t>data(</a:t>
            </a:r>
            <a:r>
              <a:rPr lang="en-IN" dirty="0" err="1">
                <a:effectLst/>
              </a:rPr>
              <a:t>USArrests</a:t>
            </a:r>
            <a:r>
              <a:rPr lang="en-IN" dirty="0">
                <a:effectLst/>
              </a:rPr>
              <a:t>)</a:t>
            </a:r>
          </a:p>
          <a:p>
            <a:endParaRPr lang="en-IN" dirty="0"/>
          </a:p>
        </p:txBody>
      </p:sp>
    </p:spTree>
    <p:extLst>
      <p:ext uri="{BB962C8B-B14F-4D97-AF65-F5344CB8AC3E}">
        <p14:creationId xmlns:p14="http://schemas.microsoft.com/office/powerpoint/2010/main" val="31912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effectLst/>
              </a:rPr>
              <a:t>Proposed method</a:t>
            </a:r>
            <a:br>
              <a:rPr lang="en-IN" dirty="0">
                <a:effectLst/>
              </a:rPr>
            </a:br>
            <a:endParaRPr lang="en-IN" dirty="0"/>
          </a:p>
        </p:txBody>
      </p:sp>
      <p:sp>
        <p:nvSpPr>
          <p:cNvPr id="3" name="Content Placeholder 2"/>
          <p:cNvSpPr>
            <a:spLocks noGrp="1"/>
          </p:cNvSpPr>
          <p:nvPr>
            <p:ph idx="1"/>
          </p:nvPr>
        </p:nvSpPr>
        <p:spPr/>
        <p:txBody>
          <a:bodyPr/>
          <a:lstStyle/>
          <a:p>
            <a:r>
              <a:rPr lang="en-IN" dirty="0">
                <a:effectLst/>
              </a:rPr>
              <a:t>Input: head(</a:t>
            </a:r>
            <a:r>
              <a:rPr lang="en-IN" dirty="0" err="1">
                <a:effectLst/>
              </a:rPr>
              <a:t>USArrests</a:t>
            </a:r>
            <a:r>
              <a:rPr lang="en-IN" dirty="0" smtClean="0">
                <a:effectLst/>
              </a:rPr>
              <a:t>)</a:t>
            </a:r>
          </a:p>
          <a:p>
            <a:endParaRPr lang="en-US" dirty="0">
              <a:effectLst/>
            </a:endParaRPr>
          </a:p>
          <a:p>
            <a:r>
              <a:rPr lang="en-US" dirty="0" smtClean="0">
                <a:effectLst/>
              </a:rPr>
              <a:t>Output:</a:t>
            </a:r>
          </a:p>
          <a:p>
            <a:endParaRPr lang="en-IN" dirty="0">
              <a:effectLst/>
            </a:endParaRPr>
          </a:p>
          <a:p>
            <a:endParaRPr lang="en-IN" dirty="0"/>
          </a:p>
        </p:txBody>
      </p:sp>
      <p:pic>
        <p:nvPicPr>
          <p:cNvPr id="4" name="Picture 3"/>
          <p:cNvPicPr/>
          <p:nvPr/>
        </p:nvPicPr>
        <p:blipFill rotWithShape="1">
          <a:blip r:embed="rId2"/>
          <a:srcRect l="1550" t="12803" r="47929" b="82362"/>
          <a:stretch/>
        </p:blipFill>
        <p:spPr bwMode="auto">
          <a:xfrm>
            <a:off x="1152645" y="2193764"/>
            <a:ext cx="5676418" cy="294794"/>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711" t="76111" r="46982" b="5975"/>
          <a:stretch/>
        </p:blipFill>
        <p:spPr bwMode="auto">
          <a:xfrm>
            <a:off x="1152645" y="3203341"/>
            <a:ext cx="6085840" cy="11169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119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95" y="648183"/>
            <a:ext cx="10353762" cy="5143018"/>
          </a:xfrm>
        </p:spPr>
        <p:txBody>
          <a:bodyPr/>
          <a:lstStyle/>
          <a:p>
            <a:r>
              <a:rPr lang="en-IN" dirty="0">
                <a:effectLst/>
              </a:rPr>
              <a:t>Input: tail (</a:t>
            </a:r>
            <a:r>
              <a:rPr lang="en-IN" dirty="0" err="1" smtClean="0">
                <a:effectLst/>
              </a:rPr>
              <a:t>USArrests</a:t>
            </a:r>
            <a:r>
              <a:rPr lang="en-IN" dirty="0" smtClean="0">
                <a:effectLst/>
              </a:rPr>
              <a:t>)</a:t>
            </a:r>
          </a:p>
          <a:p>
            <a:endParaRPr lang="en-US" dirty="0">
              <a:effectLst/>
            </a:endParaRPr>
          </a:p>
          <a:p>
            <a:endParaRPr lang="en-US" dirty="0" smtClean="0">
              <a:effectLst/>
            </a:endParaRPr>
          </a:p>
          <a:p>
            <a:endParaRPr lang="en-US" dirty="0">
              <a:effectLst/>
            </a:endParaRPr>
          </a:p>
          <a:p>
            <a:r>
              <a:rPr lang="en-US" dirty="0" smtClean="0">
                <a:effectLst/>
              </a:rPr>
              <a:t>Output:</a:t>
            </a:r>
            <a:endParaRPr lang="en-IN" dirty="0" smtClean="0">
              <a:effectLst/>
            </a:endParaRPr>
          </a:p>
          <a:p>
            <a:endParaRPr lang="en-US" dirty="0">
              <a:effectLst/>
            </a:endParaRPr>
          </a:p>
          <a:p>
            <a:endParaRPr lang="en-US" dirty="0" smtClean="0">
              <a:effectLst/>
            </a:endParaRPr>
          </a:p>
          <a:p>
            <a:endParaRPr lang="en-US" dirty="0">
              <a:effectLst/>
            </a:endParaRPr>
          </a:p>
          <a:p>
            <a:endParaRPr lang="en-IN" dirty="0">
              <a:effectLst/>
            </a:endParaRPr>
          </a:p>
          <a:p>
            <a:endParaRPr lang="en-IN" dirty="0"/>
          </a:p>
        </p:txBody>
      </p:sp>
      <p:pic>
        <p:nvPicPr>
          <p:cNvPr id="4" name="Picture 3"/>
          <p:cNvPicPr/>
          <p:nvPr/>
        </p:nvPicPr>
        <p:blipFill rotWithShape="1">
          <a:blip r:embed="rId2"/>
          <a:srcRect l="1519" t="12497" r="55748" b="77311"/>
          <a:stretch/>
        </p:blipFill>
        <p:spPr bwMode="auto">
          <a:xfrm>
            <a:off x="913794" y="1257340"/>
            <a:ext cx="4202215" cy="883976"/>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2"/>
          <a:srcRect l="761" t="76329" r="48284" b="6793"/>
          <a:stretch/>
        </p:blipFill>
        <p:spPr bwMode="auto">
          <a:xfrm>
            <a:off x="913794" y="3086972"/>
            <a:ext cx="5783580" cy="1077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2079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61</TotalTime>
  <Words>454</Words>
  <Application>Microsoft Office PowerPoint</Application>
  <PresentationFormat>Widescreen</PresentationFormat>
  <Paragraphs>160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Calisto MT</vt:lpstr>
      <vt:lpstr>Trebuchet MS</vt:lpstr>
      <vt:lpstr>Wingdings 2</vt:lpstr>
      <vt:lpstr>Slate</vt:lpstr>
      <vt:lpstr>R Programming – USArrests </vt:lpstr>
      <vt:lpstr>Introduction </vt:lpstr>
      <vt:lpstr>Tools and Technologies: </vt:lpstr>
      <vt:lpstr>Aim of the project </vt:lpstr>
      <vt:lpstr>Intended outcomes of the project:</vt:lpstr>
      <vt:lpstr>Dataset description: </vt:lpstr>
      <vt:lpstr>PowerPoint Presentation</vt:lpstr>
      <vt:lpstr>Proposed method </vt:lpstr>
      <vt:lpstr>PowerPoint Presentation</vt:lpstr>
      <vt:lpstr>PowerPoint Presentation</vt:lpstr>
      <vt:lpstr>PowerPoint Presentation</vt:lpstr>
      <vt:lpstr>PowerPoint Presentation</vt:lpstr>
      <vt:lpstr>PowerPoint Presentation</vt:lpstr>
      <vt:lpstr>Statistical analysis  </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Function </vt:lpstr>
      <vt:lpstr>PowerPoint Presentation</vt:lpstr>
      <vt:lpstr>PowerPoint Presentation</vt:lpstr>
      <vt:lpstr>Conclusion </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Programming – USArrests </dc:title>
  <dc:creator>ACER</dc:creator>
  <cp:lastModifiedBy>ACER</cp:lastModifiedBy>
  <cp:revision>5</cp:revision>
  <dcterms:created xsi:type="dcterms:W3CDTF">2023-12-05T16:37:39Z</dcterms:created>
  <dcterms:modified xsi:type="dcterms:W3CDTF">2023-12-05T17:39:38Z</dcterms:modified>
</cp:coreProperties>
</file>